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8" r:id="rId2"/>
    <p:sldId id="419" r:id="rId3"/>
    <p:sldId id="447" r:id="rId4"/>
    <p:sldId id="461" r:id="rId5"/>
    <p:sldId id="451" r:id="rId6"/>
    <p:sldId id="460" r:id="rId7"/>
    <p:sldId id="463" r:id="rId8"/>
    <p:sldId id="468" r:id="rId9"/>
    <p:sldId id="467" r:id="rId10"/>
    <p:sldId id="469" r:id="rId11"/>
    <p:sldId id="462" r:id="rId12"/>
    <p:sldId id="477" r:id="rId13"/>
    <p:sldId id="470" r:id="rId14"/>
    <p:sldId id="473" r:id="rId15"/>
    <p:sldId id="474" r:id="rId16"/>
    <p:sldId id="475" r:id="rId17"/>
    <p:sldId id="476" r:id="rId18"/>
    <p:sldId id="458" r:id="rId19"/>
    <p:sldId id="459" r:id="rId20"/>
    <p:sldId id="452" r:id="rId21"/>
    <p:sldId id="453" r:id="rId22"/>
    <p:sldId id="457" r:id="rId23"/>
    <p:sldId id="471" r:id="rId24"/>
    <p:sldId id="472" r:id="rId25"/>
    <p:sldId id="454" r:id="rId26"/>
    <p:sldId id="455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DDDDD"/>
    <a:srgbClr val="FF3300"/>
    <a:srgbClr val="FFFF00"/>
    <a:srgbClr val="D6D7E8"/>
    <a:srgbClr val="DDE2F3"/>
    <a:srgbClr val="FFFF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00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7E950F-4C78-6B4E-8265-ABE261817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553401-15E8-5D40-B0CD-F53D98A6B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8" charset="0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8" charset="0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8" charset="0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28" charset="0"/>
        <a:ea typeface="ＭＳ Ｐゴシック" pitchFamily="-2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30AE5-9AE0-4747-8424-9D61DC98EB4F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FF91-4671-DB45-A60A-C7E87D50333F}" type="slidenum">
              <a:rPr lang="en-US"/>
              <a:pPr/>
              <a:t>10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FF91-4671-DB45-A60A-C7E87D50333F}" type="slidenum">
              <a:rPr lang="en-US"/>
              <a:pPr/>
              <a:t>11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FF91-4671-DB45-A60A-C7E87D50333F}" type="slidenum">
              <a:rPr lang="en-US"/>
              <a:pPr/>
              <a:t>12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FF91-4671-DB45-A60A-C7E87D50333F}" type="slidenum">
              <a:rPr lang="en-US"/>
              <a:pPr/>
              <a:t>13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B18A3-E610-E545-A484-AB69F7809250}" type="slidenum">
              <a:rPr lang="en-US"/>
              <a:pPr/>
              <a:t>14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B18A3-E610-E545-A484-AB69F7809250}" type="slidenum">
              <a:rPr lang="en-US"/>
              <a:pPr/>
              <a:t>15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B18A3-E610-E545-A484-AB69F7809250}" type="slidenum">
              <a:rPr lang="en-US"/>
              <a:pPr/>
              <a:t>16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B18A3-E610-E545-A484-AB69F7809250}" type="slidenum">
              <a:rPr lang="en-US"/>
              <a:pPr/>
              <a:t>17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AF321-2FAA-0B48-940C-7A152DC05E96}" type="slidenum">
              <a:rPr lang="en-US"/>
              <a:pPr/>
              <a:t>18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92D5C6-C59E-8647-B647-701A3F451E6B}" type="slidenum">
              <a:rPr lang="en-US"/>
              <a:pPr/>
              <a:t>19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647BA-02E0-C246-964A-6B7F75581920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C6308-01BD-9D4D-81A4-12BCEF49B09A}" type="slidenum">
              <a:rPr lang="en-US"/>
              <a:pPr/>
              <a:t>20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804AF-F30C-CC43-86B0-CFD26A864E94}" type="slidenum">
              <a:rPr lang="en-US"/>
              <a:pPr/>
              <a:t>21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B18A3-E610-E545-A484-AB69F7809250}" type="slidenum">
              <a:rPr lang="en-US"/>
              <a:pPr/>
              <a:t>22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B18A3-E610-E545-A484-AB69F7809250}" type="slidenum">
              <a:rPr lang="en-US"/>
              <a:pPr/>
              <a:t>23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B18A3-E610-E545-A484-AB69F7809250}" type="slidenum">
              <a:rPr lang="en-US"/>
              <a:pPr/>
              <a:t>24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67B73-685C-2040-AB40-A592B3B64899}" type="slidenum">
              <a:rPr lang="en-US"/>
              <a:pPr/>
              <a:t>25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E07DF3-6E75-F548-80CB-6A083258452E}" type="slidenum">
              <a:rPr lang="en-US"/>
              <a:pPr/>
              <a:t>26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162B0-C06A-9442-91E0-73011448F486}" type="slidenum">
              <a:rPr lang="en-US"/>
              <a:pPr/>
              <a:t>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162B0-C06A-9442-91E0-73011448F486}" type="slidenum">
              <a:rPr lang="en-US"/>
              <a:pPr/>
              <a:t>4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5DF26-77D2-2D48-89FF-80D3271C2DEB}" type="slidenum">
              <a:rPr lang="en-US"/>
              <a:pPr/>
              <a:t>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FF91-4671-DB45-A60A-C7E87D50333F}" type="slidenum">
              <a:rPr lang="en-US"/>
              <a:pPr/>
              <a:t>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FF91-4671-DB45-A60A-C7E87D50333F}" type="slidenum">
              <a:rPr lang="en-US"/>
              <a:pPr/>
              <a:t>7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FF91-4671-DB45-A60A-C7E87D50333F}" type="slidenum">
              <a:rPr lang="en-US"/>
              <a:pPr/>
              <a:t>8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5FF91-4671-DB45-A60A-C7E87D50333F}" type="slidenum">
              <a:rPr lang="en-US"/>
              <a:pPr/>
              <a:t>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shayBlueBackgroun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2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2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2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2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2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2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2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pitchFamily="-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gkUqBJoxZ-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Video Production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048000"/>
            <a:ext cx="6400800" cy="1752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Session</a:t>
            </a:r>
            <a:r>
              <a:rPr lang="en-US" dirty="0" smtClean="0">
                <a:solidFill>
                  <a:srgbClr val="FFFFFF"/>
                </a:solidFill>
              </a:rPr>
              <a:t> 10</a:t>
            </a:r>
          </a:p>
          <a:p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24338" y="3087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100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VIDEO CONNECTIONS</a:t>
            </a:r>
            <a:endParaRPr lang="en-US" dirty="0" smtClean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752600" y="31242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Firewire</a:t>
            </a:r>
            <a:r>
              <a:rPr lang="en-US" dirty="0" smtClean="0">
                <a:solidFill>
                  <a:srgbClr val="FFFFFF"/>
                </a:solidFill>
              </a:rPr>
              <a:t>, IEEE 1394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334000" y="6319837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HDMI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457200" y="59436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USB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743200" y="4572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NEWER TECH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1" name="Picture 20" descr="firewire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1524000" cy="2057400"/>
          </a:xfrm>
          <a:prstGeom prst="rect">
            <a:avLst/>
          </a:prstGeom>
        </p:spPr>
      </p:pic>
      <p:pic>
        <p:nvPicPr>
          <p:cNvPr id="18" name="Picture 17" descr="fireWire400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219200"/>
            <a:ext cx="1993900" cy="1841500"/>
          </a:xfrm>
          <a:prstGeom prst="rect">
            <a:avLst/>
          </a:prstGeom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019800" y="3048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Firewire</a:t>
            </a:r>
            <a:r>
              <a:rPr lang="en-US" dirty="0" smtClean="0">
                <a:solidFill>
                  <a:srgbClr val="FFFFFF"/>
                </a:solidFill>
              </a:rPr>
              <a:t> 800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3" name="Picture 22" descr="firewire8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990600"/>
            <a:ext cx="1524000" cy="1892300"/>
          </a:xfrm>
          <a:prstGeom prst="rect">
            <a:avLst/>
          </a:prstGeom>
        </p:spPr>
      </p:pic>
      <p:pic>
        <p:nvPicPr>
          <p:cNvPr id="24" name="Picture 23" descr="HDM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4038600"/>
            <a:ext cx="5562600" cy="2247900"/>
          </a:xfrm>
          <a:prstGeom prst="rect">
            <a:avLst/>
          </a:prstGeom>
        </p:spPr>
      </p:pic>
      <p:pic>
        <p:nvPicPr>
          <p:cNvPr id="25" name="Picture 24" descr="usbVide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191000"/>
            <a:ext cx="1905000" cy="168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3 CAMERAS SPECIFICATIONS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5334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1500" dirty="0" smtClean="0">
                <a:solidFill>
                  <a:srgbClr val="FFFFFF"/>
                </a:solidFill>
              </a:rPr>
              <a:t>Canon ZR80 – lower end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Approx $250 new 8 years ago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Shoots video to mini-DV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Focal length = 2.8-50.4mm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Image device = 340,000 pixels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Output = 3.5mm mini-plug, </a:t>
            </a:r>
            <a:r>
              <a:rPr lang="en-US" sz="1500" dirty="0" err="1" smtClean="0">
                <a:solidFill>
                  <a:srgbClr val="FFFFFF"/>
                </a:solidFill>
              </a:rPr>
              <a:t>firewire</a:t>
            </a:r>
            <a:endParaRPr lang="en-US" sz="1500" dirty="0" smtClean="0">
              <a:solidFill>
                <a:srgbClr val="FFFFFF"/>
              </a:solidFill>
            </a:endParaRP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Inputs = </a:t>
            </a:r>
            <a:r>
              <a:rPr lang="en-US" sz="1500" dirty="0" err="1" smtClean="0">
                <a:solidFill>
                  <a:srgbClr val="FFFFFF"/>
                </a:solidFill>
              </a:rPr>
              <a:t>firewire</a:t>
            </a:r>
            <a:endParaRPr lang="en-US" sz="1500" dirty="0" smtClean="0">
              <a:solidFill>
                <a:srgbClr val="FFFFFF"/>
              </a:solidFill>
            </a:endParaRPr>
          </a:p>
          <a:p>
            <a:r>
              <a:rPr lang="en-US" sz="1500" dirty="0" smtClean="0">
                <a:solidFill>
                  <a:srgbClr val="FFFFFF"/>
                </a:solidFill>
              </a:rPr>
              <a:t>Sony TRV11 – middle 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Approx $800 new 10 years ago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Shoots video to mini-DV and still pictures to memory card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Focal length = 3.3-33mm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Image device = 680,000 pixels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Outputs = 3.5mm mini-plug, </a:t>
            </a:r>
            <a:r>
              <a:rPr lang="en-US" sz="1500" dirty="0" err="1" smtClean="0">
                <a:solidFill>
                  <a:srgbClr val="FFFFFF"/>
                </a:solidFill>
              </a:rPr>
              <a:t>firewire</a:t>
            </a:r>
            <a:r>
              <a:rPr lang="en-US" sz="1500" dirty="0" smtClean="0">
                <a:solidFill>
                  <a:srgbClr val="FFFFFF"/>
                </a:solidFill>
              </a:rPr>
              <a:t>, headphones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Inputs = S-video, </a:t>
            </a:r>
            <a:r>
              <a:rPr lang="en-US" sz="1500" dirty="0" err="1" smtClean="0">
                <a:solidFill>
                  <a:srgbClr val="FFFFFF"/>
                </a:solidFill>
              </a:rPr>
              <a:t>firewire</a:t>
            </a:r>
            <a:r>
              <a:rPr lang="en-US" sz="1500" dirty="0" smtClean="0">
                <a:solidFill>
                  <a:srgbClr val="FFFFFF"/>
                </a:solidFill>
              </a:rPr>
              <a:t>, microphone, </a:t>
            </a:r>
          </a:p>
          <a:p>
            <a:r>
              <a:rPr lang="en-US" sz="1500" dirty="0" smtClean="0">
                <a:solidFill>
                  <a:srgbClr val="FFFFFF"/>
                </a:solidFill>
              </a:rPr>
              <a:t>Canon GL2 – higher end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Approx $1800 new 6 years ago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Shoots video to mini-DV and memory card, still pictures to card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Focal length   =  4.2-84mm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Image device = 1.2 million pixels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Outputs = S-video, USB, </a:t>
            </a:r>
            <a:r>
              <a:rPr lang="en-US" sz="1500" dirty="0" err="1" smtClean="0">
                <a:solidFill>
                  <a:srgbClr val="FFFFFF"/>
                </a:solidFill>
              </a:rPr>
              <a:t>firewire</a:t>
            </a:r>
            <a:r>
              <a:rPr lang="en-US" sz="1500" dirty="0" smtClean="0">
                <a:solidFill>
                  <a:srgbClr val="FFFFFF"/>
                </a:solidFill>
              </a:rPr>
              <a:t>, 3.5mm mini plug, headphones</a:t>
            </a:r>
          </a:p>
          <a:p>
            <a:pPr lvl="1"/>
            <a:r>
              <a:rPr lang="en-US" sz="1500" dirty="0" smtClean="0">
                <a:solidFill>
                  <a:srgbClr val="FFFFFF"/>
                </a:solidFill>
              </a:rPr>
              <a:t>Inputs – USB, </a:t>
            </a:r>
            <a:r>
              <a:rPr lang="en-US" sz="1500" dirty="0" err="1" smtClean="0">
                <a:solidFill>
                  <a:srgbClr val="FFFFFF"/>
                </a:solidFill>
              </a:rPr>
              <a:t>firewire</a:t>
            </a:r>
            <a:r>
              <a:rPr lang="en-US" sz="1500" dirty="0" smtClean="0">
                <a:solidFill>
                  <a:srgbClr val="FFFFFF"/>
                </a:solidFill>
              </a:rPr>
              <a:t>, microphone</a:t>
            </a:r>
          </a:p>
          <a:p>
            <a:pPr lvl="1"/>
            <a:endParaRPr lang="en-US" sz="1800" dirty="0" smtClean="0">
              <a:solidFill>
                <a:srgbClr val="FFFFFF"/>
              </a:solidFill>
            </a:endParaRP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CAMERA OPERATION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Movements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Pan is to turn camera horizontally left to right or right to left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Tilt is point camera up or down; need more headroom tilt up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Dolly is to move the camera toward or away from object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Truck or track is to move camera laterally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Holding camera usually form the triangle keep elbows pressed against body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Steady camera by steadying operator against wall; solid structure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Position finger for zooming</a:t>
            </a: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CAMERA OPERATION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4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Operational features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White-balance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Teaching the camera what white is in the scene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Adjusts RGB 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Many have auto white balance, some manually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Manually means shoot a white piece of paper in every new lighting condition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Focusing</a:t>
            </a:r>
          </a:p>
          <a:p>
            <a:pPr lvl="2"/>
            <a:r>
              <a:rPr lang="en-US" sz="2000" dirty="0" smtClean="0">
                <a:solidFill>
                  <a:srgbClr val="FFFFFF"/>
                </a:solidFill>
              </a:rPr>
              <a:t>Auto-focus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Zooming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Presets for night, beach, fireworks, outdoors etc.</a:t>
            </a: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FRAMING A SHOT</a:t>
            </a:r>
            <a:endParaRPr 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7848600" cy="6172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Aspect ratio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Relationship of width of screen to height of screen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4 </a:t>
            </a:r>
            <a:r>
              <a:rPr lang="en-US" sz="2000" dirty="0" err="1" smtClean="0">
                <a:solidFill>
                  <a:srgbClr val="FFFFFF"/>
                </a:solidFill>
              </a:rPr>
              <a:t>x</a:t>
            </a:r>
            <a:r>
              <a:rPr lang="en-US" sz="2000" dirty="0" smtClean="0">
                <a:solidFill>
                  <a:srgbClr val="FFFFFF"/>
                </a:solidFill>
              </a:rPr>
              <a:t> 3 is typical of digital television 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16 </a:t>
            </a:r>
            <a:r>
              <a:rPr lang="en-US" sz="2000" dirty="0" err="1" smtClean="0">
                <a:solidFill>
                  <a:srgbClr val="FFFFFF"/>
                </a:solidFill>
              </a:rPr>
              <a:t>x</a:t>
            </a:r>
            <a:r>
              <a:rPr lang="en-US" sz="2000" dirty="0" smtClean="0">
                <a:solidFill>
                  <a:srgbClr val="FFFFFF"/>
                </a:solidFill>
              </a:rPr>
              <a:t> 9 typical of HDTV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Field of view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How close the object seems to the viewer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Video tends to be a close-up medium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Vectors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Directional force with various strengths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Graphic vectors like power lines, rows of homes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Index vectors like arrows, one way street sign</a:t>
            </a:r>
          </a:p>
          <a:p>
            <a:pPr lvl="2"/>
            <a:r>
              <a:rPr lang="en-US" sz="1600" dirty="0" smtClean="0">
                <a:solidFill>
                  <a:srgbClr val="FFFFFF"/>
                </a:solidFill>
              </a:rPr>
              <a:t>More definite direction that graphic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Motion vectors like people walking, bird flying, 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FRAMING A SHOT</a:t>
            </a:r>
            <a:endParaRPr 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7848600" cy="6172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Composition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Subject or talent placement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Headroom or </a:t>
            </a:r>
            <a:r>
              <a:rPr lang="en-US" sz="2000" dirty="0" err="1" smtClean="0">
                <a:solidFill>
                  <a:srgbClr val="FFFFFF"/>
                </a:solidFill>
              </a:rPr>
              <a:t>leadroom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Horizon line</a:t>
            </a: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 descr="lead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" y="2895600"/>
            <a:ext cx="8293100" cy="3263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Image from </a:t>
            </a:r>
            <a:r>
              <a:rPr lang="en-US" sz="1800" dirty="0" err="1" smtClean="0">
                <a:solidFill>
                  <a:srgbClr val="FFFFFF"/>
                </a:solidFill>
              </a:rPr>
              <a:t>Zettl</a:t>
            </a:r>
            <a:r>
              <a:rPr lang="en-US" sz="1800" dirty="0" smtClean="0">
                <a:solidFill>
                  <a:srgbClr val="FFFFFF"/>
                </a:solidFill>
              </a:rPr>
              <a:t> Video Basics 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FRAMING A SHOT</a:t>
            </a:r>
            <a:endParaRPr 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7848600" cy="6172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Psychological closure</a:t>
            </a: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733800" y="40386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2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200400" y="47244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2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267200" y="47244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FRAMING A SHOT</a:t>
            </a:r>
            <a:endParaRPr 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7848600" cy="5334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Psychological closure</a:t>
            </a: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 descr="ECUfram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62200"/>
            <a:ext cx="8242300" cy="344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Image from </a:t>
            </a:r>
            <a:r>
              <a:rPr lang="en-US" sz="1800" dirty="0" err="1" smtClean="0">
                <a:solidFill>
                  <a:srgbClr val="FFFFFF"/>
                </a:solidFill>
              </a:rPr>
              <a:t>Zettl</a:t>
            </a:r>
            <a:r>
              <a:rPr lang="en-US" sz="1800" dirty="0" smtClean="0">
                <a:solidFill>
                  <a:srgbClr val="FFFFFF"/>
                </a:solidFill>
              </a:rPr>
              <a:t> Video Basics 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FIELD OF VIEW</a:t>
            </a:r>
            <a:endParaRPr lang="en-U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609600"/>
            <a:ext cx="7848600" cy="1447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</a:endParaRPr>
          </a:p>
          <a:p>
            <a:r>
              <a:rPr lang="en-US" sz="2400" smtClean="0">
                <a:solidFill>
                  <a:srgbClr val="FFFFFF"/>
                </a:solidFill>
              </a:rPr>
              <a:t>Arrangement of elements on screen or in the shot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Effects communication, emotional reaction, clarity</a:t>
            </a:r>
          </a:p>
          <a:p>
            <a:endParaRPr lang="en-US" sz="20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9636" name="Picture 3" descr="midSho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3124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medCloseUp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057400"/>
            <a:ext cx="30861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closeUp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267200"/>
            <a:ext cx="30861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Box 7"/>
          <p:cNvSpPr txBox="1">
            <a:spLocks noChangeArrowheads="1"/>
          </p:cNvSpPr>
          <p:nvPr/>
        </p:nvSpPr>
        <p:spPr bwMode="auto">
          <a:xfrm>
            <a:off x="1371600" y="37338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Mid shot</a:t>
            </a:r>
          </a:p>
        </p:txBody>
      </p:sp>
      <p:sp>
        <p:nvSpPr>
          <p:cNvPr id="69640" name="TextBox 8"/>
          <p:cNvSpPr txBox="1">
            <a:spLocks noChangeArrowheads="1"/>
          </p:cNvSpPr>
          <p:nvPr/>
        </p:nvSpPr>
        <p:spPr bwMode="auto">
          <a:xfrm>
            <a:off x="6172200" y="3810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Medium close up</a:t>
            </a:r>
          </a:p>
        </p:txBody>
      </p: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4191000" y="6172200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Close 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119336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Image from </a:t>
            </a:r>
            <a:r>
              <a:rPr lang="en-US" sz="1800" dirty="0" err="1" smtClean="0">
                <a:solidFill>
                  <a:srgbClr val="FFFFFF"/>
                </a:solidFill>
              </a:rPr>
              <a:t>mediacollege.com</a:t>
            </a:r>
            <a:endParaRPr lang="en-US" sz="18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FIELD OF VIEW</a:t>
            </a:r>
            <a:endParaRPr lang="en-US" dirty="0" smtClean="0"/>
          </a:p>
        </p:txBody>
      </p:sp>
      <p:sp>
        <p:nvSpPr>
          <p:cNvPr id="71683" name="TextBox 7"/>
          <p:cNvSpPr txBox="1">
            <a:spLocks noChangeArrowheads="1"/>
          </p:cNvSpPr>
          <p:nvPr/>
        </p:nvSpPr>
        <p:spPr bwMode="auto">
          <a:xfrm>
            <a:off x="1371600" y="3581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2 shot</a:t>
            </a:r>
          </a:p>
        </p:txBody>
      </p:sp>
      <p:sp>
        <p:nvSpPr>
          <p:cNvPr id="71684" name="TextBox 8"/>
          <p:cNvSpPr txBox="1">
            <a:spLocks noChangeArrowheads="1"/>
          </p:cNvSpPr>
          <p:nvPr/>
        </p:nvSpPr>
        <p:spPr bwMode="auto">
          <a:xfrm>
            <a:off x="5562600" y="3810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Over the shoulder</a:t>
            </a:r>
          </a:p>
        </p:txBody>
      </p:sp>
      <p:sp>
        <p:nvSpPr>
          <p:cNvPr id="71685" name="TextBox 9"/>
          <p:cNvSpPr txBox="1">
            <a:spLocks noChangeArrowheads="1"/>
          </p:cNvSpPr>
          <p:nvPr/>
        </p:nvSpPr>
        <p:spPr bwMode="auto">
          <a:xfrm>
            <a:off x="3733800" y="63960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Reaction</a:t>
            </a:r>
          </a:p>
        </p:txBody>
      </p:sp>
      <p:pic>
        <p:nvPicPr>
          <p:cNvPr id="71686" name="Picture 10" descr="2sho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1898650"/>
            <a:ext cx="3048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11" descr="overshould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4150" y="2120900"/>
            <a:ext cx="3086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12" descr="reactionsho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4800" y="4667250"/>
            <a:ext cx="3098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rgbClr val="FFFFFF"/>
                </a:solidFill>
              </a:rPr>
              <a:t>OVERVIEW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772400" cy="41148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Tripods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Cameras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Camera operation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Composition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Lighting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Magic Trick for practice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COMPOSITION</a:t>
            </a: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7848600" cy="2514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Rule of thirds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For a 1 shot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Nose in the center 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Eyes in the upper third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Watch the headroom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67588" name="Picture 3" descr="gri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581400"/>
            <a:ext cx="41084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4" descr="noGri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581400"/>
            <a:ext cx="4149725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6488668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Image from Rules of Thirds on </a:t>
            </a:r>
            <a:r>
              <a:rPr lang="en-US" sz="1800" dirty="0" err="1" smtClean="0">
                <a:solidFill>
                  <a:srgbClr val="FFFFFF"/>
                </a:solidFill>
              </a:rPr>
              <a:t>Vimeo</a:t>
            </a:r>
            <a:endParaRPr lang="en-US" sz="18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LIGHTING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</a:endParaRPr>
          </a:p>
          <a:p>
            <a:r>
              <a:rPr lang="en-US" sz="2400" smtClean="0">
                <a:solidFill>
                  <a:srgbClr val="FFFFFF"/>
                </a:solidFill>
              </a:rPr>
              <a:t>Fundamental approach is 3 point lighting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Uses 3 lights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Used with interviews/talking head</a:t>
            </a:r>
            <a:endParaRPr lang="en-US" sz="2400" smtClean="0">
              <a:solidFill>
                <a:srgbClr val="FFFFFF"/>
              </a:solidFill>
            </a:endParaRPr>
          </a:p>
          <a:p>
            <a:pPr lvl="1">
              <a:buFontTx/>
              <a:buNone/>
            </a:pPr>
            <a:endParaRPr lang="en-US" sz="2400" smtClean="0">
              <a:solidFill>
                <a:srgbClr val="FFFFFF"/>
              </a:solidFill>
            </a:endParaRPr>
          </a:p>
          <a:p>
            <a:endParaRPr lang="en-US" sz="1600" smtClean="0">
              <a:solidFill>
                <a:srgbClr val="FFFFFF"/>
              </a:solidFill>
            </a:endParaRPr>
          </a:p>
          <a:p>
            <a:pPr lvl="1"/>
            <a:endParaRPr lang="en-US" sz="2000" smtClean="0">
              <a:solidFill>
                <a:srgbClr val="FFFFFF"/>
              </a:solidFill>
            </a:endParaRPr>
          </a:p>
          <a:p>
            <a:endParaRPr lang="en-US" sz="20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3732" name="Picture 3" descr="3pointLighti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79629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624840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Image from </a:t>
            </a:r>
            <a:r>
              <a:rPr lang="en-US" sz="1800" dirty="0" err="1" smtClean="0">
                <a:solidFill>
                  <a:srgbClr val="FFFFFF"/>
                </a:solidFill>
              </a:rPr>
              <a:t>tubetape.com</a:t>
            </a:r>
            <a:r>
              <a:rPr lang="en-US" sz="1800" dirty="0" smtClean="0">
                <a:solidFill>
                  <a:srgbClr val="FFFFFF"/>
                </a:solidFill>
              </a:rPr>
              <a:t> via </a:t>
            </a:r>
            <a:r>
              <a:rPr lang="en-US" sz="1800" smtClean="0">
                <a:solidFill>
                  <a:srgbClr val="FFFFFF"/>
                </a:solidFill>
              </a:rPr>
              <a:t>youtube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LIGHTING</a:t>
            </a: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en-US" sz="2000" smtClean="0">
              <a:solidFill>
                <a:srgbClr val="FFFFFF"/>
              </a:solidFill>
            </a:endParaRPr>
          </a:p>
          <a:p>
            <a:r>
              <a:rPr lang="en-US" sz="2400" smtClean="0">
                <a:solidFill>
                  <a:srgbClr val="FFFFFF"/>
                </a:solidFill>
              </a:rPr>
              <a:t>Key light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The main light; lights your talent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Most powerful of the 3 lights</a:t>
            </a:r>
          </a:p>
          <a:p>
            <a:r>
              <a:rPr lang="en-US" sz="2400" smtClean="0">
                <a:solidFill>
                  <a:srgbClr val="FFFFFF"/>
                </a:solidFill>
              </a:rPr>
              <a:t>Fill light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Fills in shadows caused by key light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Often about half as bright as key light</a:t>
            </a:r>
            <a:endParaRPr lang="en-US" sz="2400" smtClean="0">
              <a:solidFill>
                <a:srgbClr val="FFFFFF"/>
              </a:solidFill>
            </a:endParaRPr>
          </a:p>
          <a:p>
            <a:r>
              <a:rPr lang="en-US" sz="2400" smtClean="0">
                <a:solidFill>
                  <a:srgbClr val="FFFFFF"/>
                </a:solidFill>
              </a:rPr>
              <a:t>Back Light also known as Hair light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From overhead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Lights head and shoulders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Aimed slightly behind talent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Helps with separation from background</a:t>
            </a:r>
          </a:p>
          <a:p>
            <a:pPr lvl="1"/>
            <a:r>
              <a:rPr lang="en-US" sz="2000" smtClean="0">
                <a:solidFill>
                  <a:srgbClr val="FFFFFF"/>
                </a:solidFill>
              </a:rPr>
              <a:t>Usually least powerful of 3 lights</a:t>
            </a:r>
          </a:p>
          <a:p>
            <a:r>
              <a:rPr lang="en-US" sz="2400" smtClean="0">
                <a:solidFill>
                  <a:srgbClr val="FFFFFF"/>
                </a:solidFill>
                <a:hlinkClick r:id="rId3"/>
              </a:rPr>
              <a:t>http://www.youtube.com/watch?v=gkUqBJoxZ-I</a:t>
            </a:r>
            <a:endParaRPr lang="en-US" sz="2400" smtClean="0">
              <a:solidFill>
                <a:srgbClr val="FFFFFF"/>
              </a:solidFill>
            </a:endParaRPr>
          </a:p>
          <a:p>
            <a:endParaRPr lang="en-US" sz="1600" smtClean="0">
              <a:solidFill>
                <a:srgbClr val="FFFFFF"/>
              </a:solidFill>
            </a:endParaRPr>
          </a:p>
          <a:p>
            <a:pPr lvl="1"/>
            <a:endParaRPr lang="en-US" sz="2000" smtClean="0">
              <a:solidFill>
                <a:srgbClr val="FFFFFF"/>
              </a:solidFill>
            </a:endParaRPr>
          </a:p>
          <a:p>
            <a:endParaRPr lang="en-US" sz="20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LIGHTING</a:t>
            </a: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7848600" cy="2743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Not all lighting has the same color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Lighting and color effect video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Incandescent bulbs tend toward yellow/orange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Fluorescent tend toward light blue-green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Sunlight tends toward light to medium blue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Depending on time of day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Golden hour is hour before sunset and hour after sunrise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LIGHTING</a:t>
            </a: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114800"/>
            <a:ext cx="7848600" cy="2743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Tx/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Both shot with natural daylight in room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Both shot with </a:t>
            </a:r>
            <a:r>
              <a:rPr lang="en-US" sz="2400" dirty="0" err="1" smtClean="0">
                <a:solidFill>
                  <a:srgbClr val="FFFFFF"/>
                </a:solidFill>
              </a:rPr>
              <a:t>dv</a:t>
            </a:r>
            <a:r>
              <a:rPr lang="en-US" sz="2400" dirty="0" smtClean="0">
                <a:solidFill>
                  <a:srgbClr val="FFFFFF"/>
                </a:solidFill>
              </a:rPr>
              <a:t> cam using daylight preset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Image on left also had professional lighting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Image on right also had household lighting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What are the differences?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 descr="lightingFru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4250"/>
            <a:ext cx="9144000" cy="290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4038600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Image from </a:t>
            </a:r>
            <a:r>
              <a:rPr lang="en-US" sz="1800" dirty="0" err="1" smtClean="0">
                <a:solidFill>
                  <a:srgbClr val="FFFFFF"/>
                </a:solidFill>
              </a:rPr>
              <a:t>lowel.com</a:t>
            </a:r>
            <a:endParaRPr lang="en-US" sz="1800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MAGIC TRICK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Review trick procedures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Form</a:t>
            </a:r>
            <a:r>
              <a:rPr lang="en-US" sz="1800" dirty="0" smtClean="0">
                <a:solidFill>
                  <a:srgbClr val="FFFFFF"/>
                </a:solidFill>
              </a:rPr>
              <a:t> either 3 </a:t>
            </a:r>
            <a:r>
              <a:rPr lang="en-US" sz="1800" dirty="0" smtClean="0">
                <a:solidFill>
                  <a:srgbClr val="FFFFFF"/>
                </a:solidFill>
              </a:rPr>
              <a:t>groups of</a:t>
            </a:r>
            <a:r>
              <a:rPr lang="en-US" sz="1800" dirty="0" smtClean="0">
                <a:solidFill>
                  <a:srgbClr val="FFFFFF"/>
                </a:solidFill>
              </a:rPr>
              <a:t> 5 or if we have additional </a:t>
            </a:r>
          </a:p>
          <a:p>
            <a:pPr lvl="1"/>
            <a:r>
              <a:rPr lang="en-US" sz="1400" dirty="0" smtClean="0">
                <a:solidFill>
                  <a:srgbClr val="FFFFFF"/>
                </a:solidFill>
              </a:rPr>
              <a:t>Assign locations</a:t>
            </a:r>
          </a:p>
          <a:p>
            <a:pPr lvl="1"/>
            <a:r>
              <a:rPr lang="en-US" sz="1400" dirty="0" smtClean="0">
                <a:solidFill>
                  <a:srgbClr val="FFFFFF"/>
                </a:solidFill>
              </a:rPr>
              <a:t>Handout camera and tripod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Within each group 3 roles; 1 per person</a:t>
            </a:r>
          </a:p>
          <a:p>
            <a:pPr lvl="1"/>
            <a:r>
              <a:rPr lang="en-US" sz="1400" dirty="0" smtClean="0">
                <a:solidFill>
                  <a:srgbClr val="FFFFFF"/>
                </a:solidFill>
              </a:rPr>
              <a:t>Magician</a:t>
            </a:r>
          </a:p>
          <a:p>
            <a:pPr lvl="1"/>
            <a:r>
              <a:rPr lang="en-US" sz="1400" dirty="0" smtClean="0">
                <a:solidFill>
                  <a:srgbClr val="FFFFFF"/>
                </a:solidFill>
              </a:rPr>
              <a:t>Assistant</a:t>
            </a:r>
          </a:p>
          <a:p>
            <a:pPr lvl="1"/>
            <a:r>
              <a:rPr lang="en-US" sz="1400" dirty="0" smtClean="0">
                <a:solidFill>
                  <a:srgbClr val="FFFFFF"/>
                </a:solidFill>
              </a:rPr>
              <a:t>Camera operator</a:t>
            </a:r>
          </a:p>
          <a:p>
            <a:r>
              <a:rPr lang="en-US" sz="1800" dirty="0" smtClean="0">
                <a:solidFill>
                  <a:srgbClr val="FFFFFF"/>
                </a:solidFill>
              </a:rPr>
              <a:t>Shoot the trick 3 times so everyone has a turn at each </a:t>
            </a:r>
            <a:r>
              <a:rPr lang="en-US" sz="1800" dirty="0" smtClean="0">
                <a:solidFill>
                  <a:srgbClr val="FFFFFF"/>
                </a:solidFill>
              </a:rPr>
              <a:t>role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Here, next door, 319</a:t>
            </a:r>
            <a:r>
              <a:rPr lang="en-US" sz="1800" dirty="0" smtClean="0">
                <a:solidFill>
                  <a:schemeClr val="bg1"/>
                </a:solidFill>
              </a:rPr>
              <a:t>, 330 or 336</a:t>
            </a:r>
            <a:endParaRPr lang="en-US" sz="1800" dirty="0" smtClean="0">
              <a:solidFill>
                <a:srgbClr val="FFFFFF"/>
              </a:solidFill>
            </a:endParaRPr>
          </a:p>
          <a:p>
            <a:r>
              <a:rPr lang="en-US" sz="1800" dirty="0" smtClean="0">
                <a:solidFill>
                  <a:srgbClr val="FFFFFF"/>
                </a:solidFill>
              </a:rPr>
              <a:t>Meet back here to watch and discuss tonight’s topics</a:t>
            </a: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NEXT SESSION</a:t>
            </a: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Next week is spring break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Video </a:t>
            </a:r>
            <a:r>
              <a:rPr lang="en-US" sz="2400" dirty="0" smtClean="0">
                <a:solidFill>
                  <a:srgbClr val="FFFFFF"/>
                </a:solidFill>
              </a:rPr>
              <a:t>podcasts</a:t>
            </a:r>
          </a:p>
          <a:p>
            <a:r>
              <a:rPr lang="en-US" sz="2400" dirty="0" err="1" smtClean="0">
                <a:solidFill>
                  <a:srgbClr val="FFFFFF"/>
                </a:solidFill>
              </a:rPr>
              <a:t>iMovie</a:t>
            </a:r>
            <a:r>
              <a:rPr lang="en-US" sz="2400" dirty="0" smtClean="0">
                <a:solidFill>
                  <a:srgbClr val="FFFFFF"/>
                </a:solidFill>
              </a:rPr>
              <a:t> introduction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TRIPODS</a:t>
            </a:r>
            <a:endParaRPr 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Multi-extension legs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Set for different heights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Pedestal for cranking up or down for different vertical positions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Camera-mounting head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Controls for pan and tilt</a:t>
            </a:r>
          </a:p>
          <a:p>
            <a:pPr lvl="2"/>
            <a:r>
              <a:rPr lang="en-US" sz="1600" dirty="0" smtClean="0">
                <a:solidFill>
                  <a:srgbClr val="FFFFFF"/>
                </a:solidFill>
              </a:rPr>
              <a:t>Panning handle</a:t>
            </a:r>
          </a:p>
          <a:p>
            <a:pPr lvl="2"/>
            <a:r>
              <a:rPr lang="en-US" sz="1600" dirty="0" smtClean="0">
                <a:solidFill>
                  <a:srgbClr val="FFFFFF"/>
                </a:solidFill>
              </a:rPr>
              <a:t>Lock down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Drag or resistance to prevent uneven or jerky movement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Bubble levels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Quick-release plate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</a:rPr>
              <a:t>Attachment of camera to tripod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TRIPODS</a:t>
            </a:r>
            <a:endParaRPr 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240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Used to: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Steady the camera whether zoomed in or out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Smooth pans and tilts compared to handheld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Minimize camera movement</a:t>
            </a:r>
          </a:p>
          <a:p>
            <a:pPr lvl="1"/>
            <a:r>
              <a:rPr lang="en-US" sz="2400" dirty="0" smtClean="0">
                <a:solidFill>
                  <a:srgbClr val="FFFFFF"/>
                </a:solidFill>
              </a:rPr>
              <a:t>Prevent operator fatigue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610600" cy="1143000"/>
          </a:xfrm>
        </p:spPr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CAMERAS</a:t>
            </a: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Recording formats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Components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Lens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Connectors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Overview of 3 cameras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smtClean="0">
                <a:solidFill>
                  <a:srgbClr val="FFFFFF"/>
                </a:solidFill>
              </a:rPr>
              <a:t>RECORDING FORMATS</a:t>
            </a:r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smtClean="0">
              <a:solidFill>
                <a:srgbClr val="FFFFFF"/>
              </a:solidFill>
            </a:endParaRPr>
          </a:p>
          <a:p>
            <a:r>
              <a:rPr lang="en-US" sz="1800" smtClean="0">
                <a:solidFill>
                  <a:srgbClr val="FFFFFF"/>
                </a:solidFill>
              </a:rPr>
              <a:t>MiniDV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Common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Each tape 60/90 minutes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Affordable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Transferring to computer takes real time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DVD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DVD+R, DVD-R, miniDVD in Sony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Editing on a computer not always smooth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Hard Drive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Shooting to digital file directly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Easily transferred to computer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Measured in GB</a:t>
            </a:r>
          </a:p>
          <a:p>
            <a:r>
              <a:rPr lang="en-US" sz="1800" smtClean="0">
                <a:solidFill>
                  <a:srgbClr val="FFFFFF"/>
                </a:solidFill>
              </a:rPr>
              <a:t>Flash Memory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Increasingly common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SD cards</a:t>
            </a:r>
          </a:p>
          <a:p>
            <a:pPr lvl="1"/>
            <a:r>
              <a:rPr lang="en-US" sz="1800" smtClean="0">
                <a:solidFill>
                  <a:srgbClr val="FFFFFF"/>
                </a:solidFill>
              </a:rPr>
              <a:t>Easy file transfer</a:t>
            </a:r>
          </a:p>
          <a:p>
            <a:pPr lvl="1"/>
            <a:endParaRPr lang="en-US" sz="2000" smtClean="0">
              <a:solidFill>
                <a:srgbClr val="FFFFFF"/>
              </a:solidFill>
            </a:endParaRPr>
          </a:p>
          <a:p>
            <a:endParaRPr lang="en-US" sz="20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  <a:p>
            <a:endParaRPr lang="en-US" sz="24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COMPONENTS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Translate or </a:t>
            </a:r>
            <a:r>
              <a:rPr lang="en-US" sz="2000" dirty="0" err="1" smtClean="0">
                <a:solidFill>
                  <a:srgbClr val="FFFFFF"/>
                </a:solidFill>
              </a:rPr>
              <a:t>transduce</a:t>
            </a:r>
            <a:r>
              <a:rPr lang="en-US" sz="2000" dirty="0" smtClean="0">
                <a:solidFill>
                  <a:srgbClr val="FFFFFF"/>
                </a:solidFill>
              </a:rPr>
              <a:t> optical image that the lens sees into corresponding video picture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Lens selects portion of the scene and produces optical image of it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Imaging device that converts optical image to electric current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CCD or charged coupled device often called a chip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Silicon chip that contains light-sensing pixels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Currents are amplified and processed electronically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Viewfinder reconverts electrical signals into video pictures 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Tube you look into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LCD panel</a:t>
            </a: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LENS</a:t>
            </a:r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7848600" cy="4800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1600" dirty="0" smtClean="0">
                <a:solidFill>
                  <a:srgbClr val="FFFFFF"/>
                </a:solidFill>
              </a:rPr>
              <a:t>Lens selects portion of the scene and produces optical image of it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Focal length is a technical measure; usually in millimeters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Related to how wide or narrow of a view the camera is capable of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Longer the focal length, the narrower the angle of view and the higher the magnification 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Shorter the focal length, the wider the angle of view and the lower the magnification</a:t>
            </a:r>
          </a:p>
          <a:p>
            <a:pPr lvl="2"/>
            <a:r>
              <a:rPr lang="en-US" sz="1600" dirty="0" smtClean="0">
                <a:solidFill>
                  <a:srgbClr val="FFFFFF"/>
                </a:solidFill>
              </a:rPr>
              <a:t>Zooming changes focal length 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Aperture is the adjustable center hole of the iris</a:t>
            </a:r>
          </a:p>
          <a:p>
            <a:pPr lvl="1"/>
            <a:r>
              <a:rPr lang="en-US" sz="1600" dirty="0" smtClean="0">
                <a:solidFill>
                  <a:srgbClr val="FFFFFF"/>
                </a:solidFill>
              </a:rPr>
              <a:t>Auto-iris means camera will adjust itself by reading light levels in the scene and telling the iris to open or close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Speed is how much light a lens can let through</a:t>
            </a:r>
          </a:p>
          <a:p>
            <a:pPr lvl="2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Fast lens better in darker environments than slow lens</a:t>
            </a:r>
          </a:p>
          <a:p>
            <a:pPr marL="1257300" lvl="2" indent="-34290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f-stop numbers</a:t>
            </a:r>
          </a:p>
          <a:p>
            <a:pPr marL="1257300" lvl="2" indent="-34290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Lower the f-stop, larger aperture, more light transmitted; f-stop between 1.4 and 2.0 consider fast</a:t>
            </a:r>
          </a:p>
          <a:p>
            <a:pPr marL="1257300" lvl="2" indent="-342900">
              <a:buFont typeface="Arial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Higher the f-stop, smaller aperture, less light transmitted; f-stop of 4.5 consider slow</a:t>
            </a:r>
          </a:p>
          <a:p>
            <a:pPr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pPr lvl="1"/>
            <a:endParaRPr lang="en-US" sz="2000" dirty="0" smtClean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VIDEO CONNECTIONS</a:t>
            </a:r>
            <a:endParaRPr lang="en-US" dirty="0" smtClean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5800" y="33528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BNC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391400" y="32766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RCA </a:t>
            </a:r>
            <a:r>
              <a:rPr lang="en-US" dirty="0" err="1" smtClean="0">
                <a:solidFill>
                  <a:srgbClr val="FFFFFF"/>
                </a:solidFill>
              </a:rPr>
              <a:t>phono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71800" y="327213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BNC to RCA </a:t>
            </a:r>
            <a:r>
              <a:rPr lang="en-US" dirty="0" err="1" smtClean="0">
                <a:solidFill>
                  <a:srgbClr val="FFFFFF"/>
                </a:solidFill>
              </a:rPr>
              <a:t>phono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adapater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352800" y="1219200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OLDER TECH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b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11300"/>
            <a:ext cx="1917700" cy="1917700"/>
          </a:xfrm>
          <a:prstGeom prst="rect">
            <a:avLst/>
          </a:prstGeom>
        </p:spPr>
      </p:pic>
      <p:pic>
        <p:nvPicPr>
          <p:cNvPr id="13" name="Picture 12" descr="bncRC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108200"/>
            <a:ext cx="1587500" cy="1092200"/>
          </a:xfrm>
          <a:prstGeom prst="rect">
            <a:avLst/>
          </a:prstGeom>
        </p:spPr>
      </p:pic>
      <p:pic>
        <p:nvPicPr>
          <p:cNvPr id="14" name="Picture 13" descr="rcaMin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100" y="2019300"/>
            <a:ext cx="1790700" cy="1257300"/>
          </a:xfrm>
          <a:prstGeom prst="rect">
            <a:avLst/>
          </a:prstGeom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057400" y="6243637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S-video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 descr="svide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4262437"/>
            <a:ext cx="1981200" cy="1828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4400" y="6119336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</a:rPr>
              <a:t>Images from Google Images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3157</TotalTime>
  <Words>1190</Words>
  <Application>Microsoft Macintosh PowerPoint</Application>
  <PresentationFormat>On-screen Show (4:3)</PresentationFormat>
  <Paragraphs>372</Paragraphs>
  <Slides>26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Video Production</vt:lpstr>
      <vt:lpstr>OVERVIEW</vt:lpstr>
      <vt:lpstr>TRIPODS</vt:lpstr>
      <vt:lpstr>TRIPODS</vt:lpstr>
      <vt:lpstr>CAMERAS</vt:lpstr>
      <vt:lpstr>RECORDING FORMATS</vt:lpstr>
      <vt:lpstr>COMPONENTS</vt:lpstr>
      <vt:lpstr>LENS</vt:lpstr>
      <vt:lpstr>VIDEO CONNECTIONS</vt:lpstr>
      <vt:lpstr>VIDEO CONNECTIONS</vt:lpstr>
      <vt:lpstr>3 CAMERAS SPECIFICATIONS</vt:lpstr>
      <vt:lpstr>CAMERA OPERATION</vt:lpstr>
      <vt:lpstr>CAMERA OPERATION</vt:lpstr>
      <vt:lpstr>FRAMING A SHOT</vt:lpstr>
      <vt:lpstr>FRAMING A SHOT</vt:lpstr>
      <vt:lpstr>FRAMING A SHOT</vt:lpstr>
      <vt:lpstr>FRAMING A SHOT</vt:lpstr>
      <vt:lpstr>FIELD OF VIEW</vt:lpstr>
      <vt:lpstr>FIELD OF VIEW</vt:lpstr>
      <vt:lpstr>COMPOSITION</vt:lpstr>
      <vt:lpstr>LIGHTING</vt:lpstr>
      <vt:lpstr>LIGHTING</vt:lpstr>
      <vt:lpstr>LIGHTING</vt:lpstr>
      <vt:lpstr>LIGHTING</vt:lpstr>
      <vt:lpstr>MAGIC TRICK</vt:lpstr>
      <vt:lpstr>NEXT SESSION</vt:lpstr>
    </vt:vector>
  </TitlesOfParts>
  <Company>John Foshay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Compaq</dc:creator>
  <cp:lastModifiedBy>CCSU CCSU</cp:lastModifiedBy>
  <cp:revision>418</cp:revision>
  <dcterms:created xsi:type="dcterms:W3CDTF">2013-03-21T17:51:05Z</dcterms:created>
  <dcterms:modified xsi:type="dcterms:W3CDTF">2013-03-21T18:45:23Z</dcterms:modified>
</cp:coreProperties>
</file>